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8" r:id="rId12"/>
    <p:sldId id="264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</p:embeddedFont>
    <p:embeddedFont>
      <p:font typeface="Roboto Medium" panose="02000000000000000000" pitchFamily="2" charset="0"/>
      <p:regular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4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072"/>
            <a:ext cx="7556421" cy="227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Assignment 2: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Visualization &amp; Analysis with MATLAB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19s’ presentation explores the power of MATLAB in organizing, interpreting, and effectively visualizing complex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5F73-2F21-4881-8026-46825FE0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1" y="402957"/>
            <a:ext cx="12256789" cy="542440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6131AB-14FC-4159-B1CE-F9E4E98B7C8A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99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86BA0-A492-4CBA-8956-2119EB20DA90}"/>
              </a:ext>
            </a:extLst>
          </p:cNvPr>
          <p:cNvSpPr txBox="1"/>
          <p:nvPr/>
        </p:nvSpPr>
        <p:spPr>
          <a:xfrm>
            <a:off x="1100380" y="778757"/>
            <a:ext cx="12212664" cy="484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15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Diarrheal Cases by Year &amp; Region (3D PLOTS)</a:t>
            </a:r>
            <a:endParaRPr lang="en-GB" sz="2400" b="1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833438">
              <a:lnSpc>
                <a:spcPct val="115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Summarizing data by year and region showing mean diarrheal cases.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 = groupsummary(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wpmain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,[</a:t>
            </a:r>
            <a:r>
              <a:rPr lang="en-GB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</a:t>
            </a:r>
            <a:r>
              <a:rPr lang="en-GB" sz="1600" dirty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Year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",</a:t>
            </a:r>
            <a:r>
              <a:rPr lang="en-GB" sz="1600" dirty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"Region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],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"mean"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"DiarrhealCasesPer100_000People"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Bef>
                <a:spcPts val="1050"/>
              </a:spcBef>
              <a:spcAft>
                <a:spcPts val="1050"/>
              </a:spcAft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This line of code was used to delete the groupcount column that automatically appears when using groupsummary</a:t>
            </a:r>
            <a:r>
              <a:rPr lang="en-GB" sz="1600" dirty="0"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regionYearSummary2.GroupCount = [];</a:t>
            </a:r>
          </a:p>
          <a:p>
            <a:pPr>
              <a:lnSpc>
                <a:spcPct val="107000"/>
              </a:lnSpc>
              <a:spcBef>
                <a:spcPts val="1050"/>
              </a:spcBef>
              <a:spcAft>
                <a:spcPts val="1050"/>
              </a:spcAft>
            </a:pPr>
            <a:r>
              <a:rPr lang="en-GB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We used to “unstack”, to convert the region column to a row.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regionYearSummary3 = unstack(regionYearSummary2,(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'mean_DiarrhealCasesPer100_000People'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'Region’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the table into numerical array form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t1 = table2array(regionYearSummary3(:, 2:end));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Bar plot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figure(Position=[100,100,1200,650])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bar3(t1)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8FE6E0-D4F6-4C4D-A997-FE251E6A7097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4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5443418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Group 19: Statistical Characteristics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8424" y="1265634"/>
            <a:ext cx="1317355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analysed the statistical characteristics of Group 19 members, including age distribution, religious affiliation, course enrollment, regional distribution, and gender.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147417" y="2513528"/>
            <a:ext cx="166401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22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94" y="1667947"/>
            <a:ext cx="2029301" cy="2029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33963" y="3866317"/>
            <a:ext cx="16910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Age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28424" y="4158734"/>
            <a:ext cx="650224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age of group members.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818727" y="2513528"/>
            <a:ext cx="166401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21</a:t>
            </a:r>
            <a:endParaRPr lang="en-US" sz="2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204" y="1667947"/>
            <a:ext cx="2029301" cy="20293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05273" y="3866317"/>
            <a:ext cx="16910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Median Age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399734" y="4158734"/>
            <a:ext cx="650224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 age of group members.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154489-4BB4-4D12-8B92-844672351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955" y="4327509"/>
            <a:ext cx="5350401" cy="3226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329E9-E7C9-418E-A816-B4D678CB6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5" y="4456152"/>
            <a:ext cx="6027080" cy="315601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3E0321-BA74-49F4-8D64-FAF0719C5826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52107-B8BF-4A2B-BF22-C86C21058BD2}"/>
              </a:ext>
            </a:extLst>
          </p:cNvPr>
          <p:cNvSpPr txBox="1"/>
          <p:nvPr/>
        </p:nvSpPr>
        <p:spPr>
          <a:xfrm>
            <a:off x="728424" y="7765718"/>
            <a:ext cx="5641379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heatmap(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REGIONS,RELIGION,Rdata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99F1E-E844-4623-83B0-B914AE23DF6C}"/>
              </a:ext>
            </a:extLst>
          </p:cNvPr>
          <p:cNvSpPr txBox="1"/>
          <p:nvPr/>
        </p:nvSpPr>
        <p:spPr>
          <a:xfrm>
            <a:off x="8190951" y="7650711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histogram(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Student_Table.Age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2643"/>
            <a:ext cx="7225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91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demonstrated MATLAB's capabilities in statistical analysis and data visualisation, transforming raw data into actionable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379059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project showed us how unprocessed data, whether from datasets externally obtained or from an individual’s records, can be converted to figures in an ordered and readable format."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535442"/>
            <a:ext cx="30480" cy="1599009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7" name="Shape 4"/>
          <p:cNvSpPr/>
          <p:nvPr/>
        </p:nvSpPr>
        <p:spPr>
          <a:xfrm>
            <a:off x="6280190" y="5389602"/>
            <a:ext cx="7556421" cy="1697236"/>
          </a:xfrm>
          <a:prstGeom prst="roundRect">
            <a:avLst>
              <a:gd name="adj" fmla="val 5613"/>
            </a:avLst>
          </a:prstGeom>
          <a:solidFill>
            <a:srgbClr val="0F163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5733693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7306" y="5673090"/>
            <a:ext cx="6592491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overcame the challenge of summarising a large dataset (3000 rows) by effectively utilising MATLAB's </a:t>
            </a:r>
            <a:r>
              <a:rPr lang="en-US" sz="1750" dirty="0">
                <a:solidFill>
                  <a:srgbClr val="FFFFFF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groupsummary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AD887-A094-426C-9F01-022CE94E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" y="1755767"/>
            <a:ext cx="5964419" cy="359686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5601B1-5FCE-44C3-8F04-C5342100FBC5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3339584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Contributors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26877" y="1215154"/>
            <a:ext cx="13191887" cy="3915014"/>
          </a:xfrm>
          <a:prstGeom prst="roundRect">
            <a:avLst>
              <a:gd name="adj" fmla="val 15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4497" y="1222774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9394" y="131052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NTALE JOASH KATEREGA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64468" y="1310523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BU/UG/2024/2595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5731" y="131052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4497" y="1611989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69394" y="1699738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WANYAMA JOSEPH EROGO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64468" y="1699738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BU/UP/2024/1077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5731" y="1699738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4497" y="2001204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69394" y="208895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KAKULU ALFRED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264468" y="2088953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BU/UP/2024/0981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55731" y="208895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MEB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4497" y="2390420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69394" y="247816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OKORI DARIOUS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264468" y="2478169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BU/UP/2024/1061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655731" y="247816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4497" y="2779635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69394" y="2867384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ALITEMA VICTOR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264468" y="2867384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BU/UP/2024/5098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655731" y="2867384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4497" y="3168850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69394" y="325659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AMASO SUSAN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264468" y="3256599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BU/UP/2025/5435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655731" y="325659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PTI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34497" y="3558066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869394" y="364581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SIKUKU BELIZER RUTH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264468" y="3645815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BU/UP/2024/0846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655731" y="364581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34497" y="3947281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869394" y="4035030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TWICHIRIZE FLORENCE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264468" y="4035030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BU/UP/2022/1836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9655731" y="4035030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734497" y="4336496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869394" y="442424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OKWI NICHOLAS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264468" y="4424245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BU/UP/2024/4457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655731" y="442424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6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7859C3D-54CC-4566-892A-A4A1EF114E61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Shape 30">
            <a:extLst>
              <a:ext uri="{FF2B5EF4-FFF2-40B4-BE49-F238E27FC236}">
                <a16:creationId xmlns:a16="http://schemas.microsoft.com/office/drawing/2014/main" id="{1CA2C5A0-6508-4D15-A3F2-3BA37108607E}"/>
              </a:ext>
            </a:extLst>
          </p:cNvPr>
          <p:cNvSpPr/>
          <p:nvPr/>
        </p:nvSpPr>
        <p:spPr>
          <a:xfrm>
            <a:off x="743546" y="4733332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31">
            <a:extLst>
              <a:ext uri="{FF2B5EF4-FFF2-40B4-BE49-F238E27FC236}">
                <a16:creationId xmlns:a16="http://schemas.microsoft.com/office/drawing/2014/main" id="{374475DE-13AD-4C31-BA40-E908C865D667}"/>
              </a:ext>
            </a:extLst>
          </p:cNvPr>
          <p:cNvSpPr/>
          <p:nvPr/>
        </p:nvSpPr>
        <p:spPr>
          <a:xfrm>
            <a:off x="878443" y="4821081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MAATE PHILEMON</a:t>
            </a:r>
            <a:endParaRPr lang="en-US" sz="1600" dirty="0"/>
          </a:p>
        </p:txBody>
      </p:sp>
      <p:sp>
        <p:nvSpPr>
          <p:cNvPr id="44" name="Text 32">
            <a:extLst>
              <a:ext uri="{FF2B5EF4-FFF2-40B4-BE49-F238E27FC236}">
                <a16:creationId xmlns:a16="http://schemas.microsoft.com/office/drawing/2014/main" id="{76F64A7F-D806-45BF-84CD-7DD0560786EB}"/>
              </a:ext>
            </a:extLst>
          </p:cNvPr>
          <p:cNvSpPr/>
          <p:nvPr/>
        </p:nvSpPr>
        <p:spPr>
          <a:xfrm>
            <a:off x="5256847" y="4828701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BU/UP/2024/0830</a:t>
            </a:r>
            <a:endParaRPr lang="en-US" sz="1600" dirty="0"/>
          </a:p>
        </p:txBody>
      </p:sp>
      <p:sp>
        <p:nvSpPr>
          <p:cNvPr id="45" name="Text 33">
            <a:extLst>
              <a:ext uri="{FF2B5EF4-FFF2-40B4-BE49-F238E27FC236}">
                <a16:creationId xmlns:a16="http://schemas.microsoft.com/office/drawing/2014/main" id="{EAFB8F81-8545-4EBE-8F66-D2044A80A1EB}"/>
              </a:ext>
            </a:extLst>
          </p:cNvPr>
          <p:cNvSpPr/>
          <p:nvPr/>
        </p:nvSpPr>
        <p:spPr>
          <a:xfrm>
            <a:off x="9664780" y="4821081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</a:rPr>
              <a:t>AMI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802838"/>
            <a:ext cx="7391519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Study Methodology: Part One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6618" y="1847017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analysed a multi-year water pollution and disease dataset from Kaggle, focusing on visualising patterns, distributions, and relationships.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6618" y="3161824"/>
            <a:ext cx="3668911" cy="2030849"/>
          </a:xfrm>
          <a:prstGeom prst="roundRect">
            <a:avLst>
              <a:gd name="adj" fmla="val 7204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276618" y="3131344"/>
            <a:ext cx="3668911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823210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8" name="Text 5"/>
          <p:cNvSpPr/>
          <p:nvPr/>
        </p:nvSpPr>
        <p:spPr>
          <a:xfrm>
            <a:off x="7975580" y="2992517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32840" y="37261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Import &amp; Structure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2840" y="4214217"/>
            <a:ext cx="315646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and understand dataset structure in MATLAB.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271" y="3161824"/>
            <a:ext cx="3668911" cy="2030849"/>
          </a:xfrm>
          <a:prstGeom prst="roundRect">
            <a:avLst>
              <a:gd name="adj" fmla="val 7204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71271" y="3131344"/>
            <a:ext cx="3668911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13" name="Shape 10"/>
          <p:cNvSpPr/>
          <p:nvPr/>
        </p:nvSpPr>
        <p:spPr>
          <a:xfrm>
            <a:off x="11666994" y="2823210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14" name="Text 11"/>
          <p:cNvSpPr/>
          <p:nvPr/>
        </p:nvSpPr>
        <p:spPr>
          <a:xfrm>
            <a:off x="11870234" y="2992517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27494" y="37261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2D &amp; 3D Visualisation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427494" y="4214217"/>
            <a:ext cx="315646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correct plotting functions for diverse visualisations.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76618" y="5757029"/>
            <a:ext cx="7563564" cy="1669732"/>
          </a:xfrm>
          <a:prstGeom prst="roundRect">
            <a:avLst>
              <a:gd name="adj" fmla="val 876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276618" y="5726549"/>
            <a:ext cx="7563564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19" name="Shape 16"/>
          <p:cNvSpPr/>
          <p:nvPr/>
        </p:nvSpPr>
        <p:spPr>
          <a:xfrm>
            <a:off x="9719727" y="5418415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20" name="Text 17"/>
          <p:cNvSpPr/>
          <p:nvPr/>
        </p:nvSpPr>
        <p:spPr>
          <a:xfrm>
            <a:off x="9922966" y="5587722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6532840" y="632138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Frequency &amp; Trends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6532840" y="6809423"/>
            <a:ext cx="705111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frequency, trends, and cumulative effects using charts.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6645C-6292-45C4-B286-986F8916EAD9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3643" y="366950"/>
            <a:ext cx="453259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Study</a:t>
            </a: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Methodology</a:t>
            </a: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 Part Two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13643" y="1002744"/>
            <a:ext cx="11954004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used individual descriptive details of group members, stored as MATLAB structure variables, to create statistical and graphical summaries of group diversity.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3643" y="1597461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8661" y="1742479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8" y="1832729"/>
            <a:ext cx="185618" cy="2319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8661" y="2292310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Load</a:t>
            </a: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Variables i.e. struct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58661" y="2589609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previously saved variables into the current script.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413643" y="3092053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Shape 7"/>
          <p:cNvSpPr/>
          <p:nvPr/>
        </p:nvSpPr>
        <p:spPr>
          <a:xfrm>
            <a:off x="558661" y="3237071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08" y="3327320"/>
            <a:ext cx="185618" cy="2319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8661" y="3786902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Convert to Table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58661" y="4084201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data to table format for easier access.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413643" y="4586644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558661" y="4731663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8" y="4821912"/>
            <a:ext cx="185618" cy="2319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8661" y="5281493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Statistical Description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58661" y="5578792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Describe statistical characteristics like median and mean ages</a:t>
            </a: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13643" y="6081236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558661" y="6226254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8" y="6316504"/>
            <a:ext cx="185618" cy="2319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8661" y="6776085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Visualise Data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558661" y="7073384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Visualise statistical information using various plots.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298976-F423-433D-B2D4-2457E6E48580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1622"/>
            <a:ext cx="5773698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 Process: From Data to Insight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307580" y="1306711"/>
            <a:ext cx="15240" cy="6331268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754832" y="1456015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158216" y="1306711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10485" y="1332845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60965" y="1354574"/>
            <a:ext cx="1756529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Data Exploration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1403" y="1656278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Checked variable types and relationships for meaningful plots.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7456944" y="2293263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158216" y="2143958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0485" y="2170093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12906" y="2191822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Collaborative Coding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012906" y="2493526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Held meetings to develop MATLAB script code from lecture notes.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6754832" y="3014901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58216" y="2865596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0485" y="289173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73109" y="2913459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Peer Consultation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1403" y="3215164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Inquired from other groups and refined ideas.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7456944" y="3736538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58216" y="3587234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0485" y="3613368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12906" y="3635097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8012906" y="3936802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Wrote the MATLAB code for both assignment parts.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6754832" y="4458176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58216" y="4308872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0485" y="4335006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73109" y="4356735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Descriptive Statistics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51403" y="4658439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Computed means and sums for numerical columns, grouped by region and year.</a:t>
            </a:r>
            <a:endParaRPr lang="en-US" sz="1050" dirty="0"/>
          </a:p>
        </p:txBody>
      </p:sp>
      <p:sp>
        <p:nvSpPr>
          <p:cNvPr id="29" name="Shape 27"/>
          <p:cNvSpPr/>
          <p:nvPr/>
        </p:nvSpPr>
        <p:spPr>
          <a:xfrm>
            <a:off x="7456944" y="5179814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58216" y="5030510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0485" y="5056644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12906" y="5078373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Visualisation Creation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8012906" y="5380077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line, scatter, bar, pie, and Pareto plots.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6754832" y="5901452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35" name="Shape 33"/>
          <p:cNvSpPr/>
          <p:nvPr/>
        </p:nvSpPr>
        <p:spPr>
          <a:xfrm>
            <a:off x="7158216" y="5752147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10485" y="5778282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873109" y="5800011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 Saving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751403" y="6101715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Saved plots as images for compliance.</a:t>
            </a:r>
            <a:endParaRPr lang="en-US" sz="1050" dirty="0"/>
          </a:p>
        </p:txBody>
      </p:sp>
      <p:sp>
        <p:nvSpPr>
          <p:cNvPr id="39" name="Shape 37"/>
          <p:cNvSpPr/>
          <p:nvPr/>
        </p:nvSpPr>
        <p:spPr>
          <a:xfrm>
            <a:off x="7456944" y="6623090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40" name="Shape 38"/>
          <p:cNvSpPr/>
          <p:nvPr/>
        </p:nvSpPr>
        <p:spPr>
          <a:xfrm>
            <a:off x="7158216" y="6473785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10485" y="649992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012906" y="6521648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Debugging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8012906" y="6823353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debugging with all available members for better understanding.</a:t>
            </a:r>
            <a:endParaRPr lang="en-US" sz="105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4263F06-F528-40E5-BDF6-CAE1B70E3ED8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85CBD-4E21-43B0-A256-275130891D51}"/>
              </a:ext>
            </a:extLst>
          </p:cNvPr>
          <p:cNvSpPr txBox="1"/>
          <p:nvPr/>
        </p:nvSpPr>
        <p:spPr>
          <a:xfrm>
            <a:off x="1130752" y="777542"/>
            <a:ext cx="122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IMPOTRANT LINES OF CODE USED</a:t>
            </a:r>
            <a:endParaRPr lang="en-GB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1995D-52A5-4618-A2DE-BB188BB36407}"/>
              </a:ext>
            </a:extLst>
          </p:cNvPr>
          <p:cNvSpPr txBox="1"/>
          <p:nvPr/>
        </p:nvSpPr>
        <p:spPr>
          <a:xfrm>
            <a:off x="-698048" y="1925995"/>
            <a:ext cx="14073086" cy="370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i="1" dirty="0">
                <a:solidFill>
                  <a:schemeClr val="bg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Summarizing data by Year and Including mean Diarrheal Cases</a:t>
            </a:r>
            <a:r>
              <a:rPr lang="en-GB" sz="2400" b="1" i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YearSummary = groupsummary(wpmain,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"Year"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"mean"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"DiarrhealCasesPer100_000People"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Here we used the “groupsummary” function to combine data for multiple years into one thus reducing the amount of data to be plotted.</a:t>
            </a:r>
          </a:p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This line of code was used to delete the groupcount column that automatically appears when using groupsummary.                                                                                                     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regionYearSummary2.GroupCount = [];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We used to “unstack”, to convert the region column to a row.                                                            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regionYearSummary3 = unstack(regionYearSummary2, 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'mean_DiarrhealCasesPer100_000People'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'Region'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C60DC6-23BB-49AE-9626-40B7FA4AAE9A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12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265"/>
            <a:ext cx="757880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Water Pollution &amp; Disease Trends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3046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extracted data from the water pollution and disease dataset, separating it by year and summarizing diarrheal cases.</a:t>
            </a:r>
            <a:endParaRPr lang="en-US" sz="160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7307" y="2278251"/>
            <a:ext cx="11949583" cy="43299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8996" y="6877827"/>
            <a:ext cx="122324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line graph illustrates the average diarrheal cases per 100,000 people over different years, highlighting an unsteady upward trend.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E8C44B-A09F-4BD2-AEB9-EE16A8E6722F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488"/>
            <a:ext cx="93999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Population Density &amp; Contaminant Levels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1569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Visualising population density by country and the relationship between contaminant levels and cholera cases.</a:t>
            </a:r>
            <a:endParaRPr lang="en-US" sz="16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2679480"/>
            <a:ext cx="5645110" cy="34064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93430"/>
            <a:ext cx="6272451" cy="1224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showing average population density by country.</a:t>
            </a:r>
          </a:p>
          <a:p>
            <a:pPr>
              <a:lnSpc>
                <a:spcPts val="2550"/>
              </a:lnSpc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bar(categories(categorical(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C_summary.Country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)),</a:t>
            </a:r>
          </a:p>
          <a:p>
            <a:pPr>
              <a:lnSpc>
                <a:spcPts val="2550"/>
              </a:lnSpc>
            </a:pP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C_summary.mean_PopulationDensity_peoplePerKm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__)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1780" y="5892284"/>
            <a:ext cx="6272451" cy="1667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 illustrating the relationship between average contaminant levels and average cholera cases, </a:t>
            </a:r>
            <a:r>
              <a:rPr lang="en-GB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coloured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by year.</a:t>
            </a:r>
          </a:p>
          <a:p>
            <a:pPr>
              <a:lnSpc>
                <a:spcPts val="2550"/>
              </a:lnSpc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scatter(CO,CH,40,regionYearSummary.Year,"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"filled"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3789" y="723340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E45063-BF1C-463E-B2BB-74C524D9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83" y="2580535"/>
            <a:ext cx="5645110" cy="321842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D834A4-CA06-4928-8108-0F3C5E10EE83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619"/>
            <a:ext cx="10542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Distribution of Contaminant Levels &amp; GDP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1930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Histograms show the distribution of contaminant levels and GDP per capita, while a logarithmic plot reveals the relationship between pollution and GDP.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911934"/>
            <a:ext cx="391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Contaminant Level Distribution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406620" y="2548758"/>
            <a:ext cx="3469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GDP per Capita Distribution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927078" y="6329118"/>
            <a:ext cx="7083389" cy="993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Logarithmic plot illustrating the relationship between contaminant levels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GDP per capita in 2024.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7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F2404-D1BD-4C32-8383-D2E4E387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3" y="3354126"/>
            <a:ext cx="5333559" cy="321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60E17-8B00-45F0-A6FB-15B96015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5166" y="2984133"/>
            <a:ext cx="5510385" cy="321842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DABFF-34E6-4829-8A19-5E3817DDDA76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B8055-A40D-4CEF-A5B1-FC3852D757CD}"/>
              </a:ext>
            </a:extLst>
          </p:cNvPr>
          <p:cNvSpPr txBox="1"/>
          <p:nvPr/>
        </p:nvSpPr>
        <p:spPr>
          <a:xfrm>
            <a:off x="6323308" y="7166055"/>
            <a:ext cx="8198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semilogy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(wp_2024.ContaminantLevel_ppm_,wp_2024.GDPPerCapita_USD_,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 O'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AD4643-4FC8-4379-81E2-F726B5C378C5}"/>
              </a:ext>
            </a:extLst>
          </p:cNvPr>
          <p:cNvSpPr txBox="1"/>
          <p:nvPr/>
        </p:nvSpPr>
        <p:spPr>
          <a:xfrm>
            <a:off x="619933" y="7166055"/>
            <a:ext cx="512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histogram(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wpmain.ContaminantLevel_ppm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_)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954</Words>
  <Application>Microsoft Office PowerPoint</Application>
  <PresentationFormat>Custom</PresentationFormat>
  <Paragraphs>138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Cambria</vt:lpstr>
      <vt:lpstr>Roboto Medium</vt:lpstr>
      <vt:lpstr>Tahoma</vt:lpstr>
      <vt:lpstr>Consolas</vt:lpstr>
      <vt:lpstr>Roboto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Joash Ntale</dc:creator>
  <cp:lastModifiedBy>Joash</cp:lastModifiedBy>
  <cp:revision>10</cp:revision>
  <dcterms:created xsi:type="dcterms:W3CDTF">2025-09-22T20:24:15Z</dcterms:created>
  <dcterms:modified xsi:type="dcterms:W3CDTF">2025-09-23T08:49:06Z</dcterms:modified>
</cp:coreProperties>
</file>